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60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F11C8B-738A-46C3-BCA8-CF0545779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D4A9EA2-66E0-4F0B-93D7-1E6116BCB9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501C84-C780-40AB-8193-800518858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CCC679-DA51-4F1D-B97D-162F5A05D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91FB9D-5C84-4792-AD22-74E4FE60A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410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B4CAA7-44C3-4501-9690-CA9766F27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CE29714-ACCF-428E-99CD-03B7A1474C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B9DF7B-877B-457E-8937-506C87768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EFF104-1BA7-46EB-8894-B4EC1760A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09DABD-72C0-40EC-951E-6ADDC4FB2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7757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0C8C905-DD48-41B7-99DF-8D38EB9F23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56A268D-D423-4664-8DC4-F0D6A52333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818D1F-F7C3-4EEA-A375-D0C2FCC89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7E6A47-49EE-40A5-95E5-AAAF4300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EDB202-B7D8-4574-B21A-F493E21BC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8969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FCCC23-A457-4DF3-A889-591484028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D63746-3455-4B20-8E56-B39DA1CA5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2AEC9A-C27C-4B56-B9AD-03E5D2DE1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B784EE-C74D-4122-9CC6-AAC8CF140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A86B50-2C9D-43E0-A474-734AA49F3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31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A74D47-C82B-4C4A-878F-8F8033DBB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9864E37-8FA9-451B-B862-B38DD6AB2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A0803EF-197F-4DD3-B904-C24F77E77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62C5FE-1C22-473F-A798-FA0064C64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F4FF0F-6A63-4732-A86E-FF1D17CA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835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E4666F-73CB-452D-BC3D-3703A23F1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E5A52C-610F-401F-9A87-689B9B5E73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10DEB85-440D-4529-A205-2A6984AE07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47616F6-5673-44BB-B382-F4C4072BA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EB0716-2542-49E5-92E6-8477B587C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9FDF399-E3DD-4FBA-8BBF-249FD3567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9473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14F3AE-7038-4614-8B3A-3E94204EE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2222651-7D62-43E6-A2F8-4B4E04E75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B8EDBE1-8ABC-499F-9C7C-20C14126A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777398F-864A-4020-9C7B-2B4C3D3611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4807592-D5B9-4A61-8575-60B61DC5AE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B5A9C96-7442-4829-901F-68DE1C82D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EB6C344-A166-4BF1-BDA2-36CF5604D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ADC0952-F90C-45F1-836A-AEED0CE5C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7471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319E09-83C2-4EC2-94AA-C1CC846BF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01AA84F-1D16-40F0-975F-1ABACEC61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061F733-E81B-40AA-8311-58765EB0E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B23A0E4-72A1-4C26-BCAF-D63B33C2B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7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FB41BB4-4D90-499A-B167-12ACB6E6F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F8835E4-7EB5-403D-AE66-8274CCD9E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DF09171-B6CB-486A-BE7B-1D03C02DE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584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109E76-C497-404B-99E9-ED11E5903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DF358C-F4A7-4134-822A-EEB28E424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5E685D2-9DBC-4141-84E5-B7EC5C25C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2DB604-89FF-438E-8A51-9EDB1790D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1F9EC04-F92F-40F4-99C3-C9A302450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E510E43-6DC8-497D-8B36-B089862C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192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8DE697-76A4-4B22-AFCD-CB4B8AB63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CFDE687-497C-40F7-8770-293293FE6F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1C417A3-2C14-47B5-98CA-41B9E19F9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90501DC-5BBE-4A4F-BEC0-8B04CF546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8DAD725-144F-4186-AB87-8DB692CE1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DE44A08-D61D-4B8E-88E3-BA2B4B7D5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6969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2FF427-17CB-4319-8CE4-54047C308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CD38C1-7071-4E6E-92C7-58543FABB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0F8AC1-68CB-407A-B1C0-006922E305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7357C4-E810-488C-AF8E-6998F60FD71C}" type="datetimeFigureOut">
              <a:rPr lang="ru-RU" smtClean="0"/>
              <a:t>07.03.2024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437558-813B-4A54-9B05-A4B80E2CE1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842C2C-23B4-4070-926F-A5FD58283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02896-D6EE-43D6-A96F-FFD034741A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2204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21D099-FB2D-4C77-8445-C902438649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3600" dirty="0">
                <a:solidFill>
                  <a:srgbClr val="000000"/>
                </a:solidFill>
                <a:effectLst/>
                <a:latin typeface="Bahnschrift SemiLight SemiConde" panose="020B0502040204020203" pitchFamily="34" charset="0"/>
                <a:ea typeface="Courier New" panose="02070309020205020404" pitchFamily="49" charset="0"/>
              </a:rPr>
              <a:t>Сравнение правления при Петре 1 и Екатерине 2</a:t>
            </a:r>
            <a:br>
              <a:rPr lang="ru-RU" sz="3600" dirty="0">
                <a:solidFill>
                  <a:srgbClr val="000000"/>
                </a:solidFill>
                <a:effectLst/>
                <a:latin typeface="Bahnschrift SemiLight SemiConde" panose="020B0502040204020203" pitchFamily="34" charset="0"/>
                <a:ea typeface="Courier New" panose="02070309020205020404" pitchFamily="49" charset="0"/>
              </a:rPr>
            </a:br>
            <a:r>
              <a:rPr lang="ru-RU" sz="3600" dirty="0">
                <a:solidFill>
                  <a:srgbClr val="000000"/>
                </a:solidFill>
                <a:effectLst/>
                <a:latin typeface="Bahnschrift SemiLight SemiConde" panose="020B0502040204020203" pitchFamily="34" charset="0"/>
                <a:ea typeface="Courier New" panose="02070309020205020404" pitchFamily="49" charset="0"/>
              </a:rPr>
              <a:t>Направление: экономика</a:t>
            </a:r>
            <a:endParaRPr lang="ru-RU" sz="3600" dirty="0">
              <a:latin typeface="Bahnschrift SemiLight SemiConde" panose="020B0502040204020203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C94E046-BEEB-4923-9A7F-F22335D53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136356"/>
            <a:ext cx="4572000" cy="1198562"/>
          </a:xfrm>
        </p:spPr>
        <p:txBody>
          <a:bodyPr>
            <a:normAutofit/>
          </a:bodyPr>
          <a:lstStyle/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ourier New" panose="02070309020205020404" pitchFamily="49" charset="0"/>
              </a:rPr>
              <a:t>Авторы: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ourier New" panose="02070309020205020404" pitchFamily="49" charset="0"/>
              </a:rPr>
              <a:t>Худайбергенов</a:t>
            </a:r>
            <a:r>
              <a:rPr lang="ru-RU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ourier New" panose="02070309020205020404" pitchFamily="49" charset="0"/>
              </a:rPr>
              <a:t> Агабек</a:t>
            </a:r>
          </a:p>
          <a:p>
            <a:pPr algn="ctr"/>
            <a:r>
              <a:rPr lang="ru-RU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ourier New" panose="02070309020205020404" pitchFamily="49" charset="0"/>
              </a:rPr>
              <a:t>Байгелдиев</a:t>
            </a:r>
            <a:r>
              <a:rPr lang="ru-RU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ourier New" panose="02070309020205020404" pitchFamily="49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ourier New" panose="02070309020205020404" pitchFamily="49" charset="0"/>
              </a:rPr>
              <a:t>Ягшыгелди</a:t>
            </a:r>
            <a:endParaRPr lang="ru-RU" sz="1800" dirty="0">
              <a:solidFill>
                <a:srgbClr val="000000"/>
              </a:solidFill>
              <a:effectLst/>
              <a:latin typeface="Courier New" panose="02070309020205020404" pitchFamily="49" charset="0"/>
              <a:ea typeface="Courier New" panose="02070309020205020404" pitchFamily="49" charset="0"/>
            </a:endParaRPr>
          </a:p>
          <a:p>
            <a:pPr algn="ctr"/>
            <a:r>
              <a:rPr lang="ru-RU" sz="1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ourier New" panose="02070309020205020404" pitchFamily="49" charset="0"/>
              </a:rPr>
              <a:t>Группа: 3834101/30009</a:t>
            </a:r>
          </a:p>
        </p:txBody>
      </p:sp>
    </p:spTree>
    <p:extLst>
      <p:ext uri="{BB962C8B-B14F-4D97-AF65-F5344CB8AC3E}">
        <p14:creationId xmlns:p14="http://schemas.microsoft.com/office/powerpoint/2010/main" val="3462979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7EA01F8-7BEE-4E91-B7F2-C177C97AD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055" y="971997"/>
            <a:ext cx="8829005" cy="5886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F0809E-9412-4014-B80A-ABFA7CB5AFD6}"/>
              </a:ext>
            </a:extLst>
          </p:cNvPr>
          <p:cNvSpPr txBox="1"/>
          <p:nvPr/>
        </p:nvSpPr>
        <p:spPr>
          <a:xfrm>
            <a:off x="1805940" y="0"/>
            <a:ext cx="7840980" cy="971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54000" algn="ctr">
              <a:lnSpc>
                <a:spcPct val="125000"/>
              </a:lnSpc>
            </a:pPr>
            <a:r>
              <a:rPr lang="ru-RU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ЕКАТЕРИНА </a:t>
            </a:r>
            <a:r>
              <a:rPr lang="en-US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II</a:t>
            </a:r>
            <a:r>
              <a:rPr lang="ru-RU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: АСПЕКТЫ</a:t>
            </a:r>
            <a:br>
              <a:rPr lang="ru-RU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</a:br>
            <a:r>
              <a:rPr lang="ru-RU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ЭКОНОМИЧЕСКОЙ И СОЦИАЛЬНОЙ ПОЛИТИКИ</a:t>
            </a:r>
            <a:endParaRPr lang="ru-RU" sz="2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484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552D65C-891E-4CC7-B6D1-8C829C4CB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6286499" cy="404622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7600DEA-6B57-4FD9-B019-C20C7FA00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89568"/>
            <a:ext cx="6096001" cy="456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846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76279F-D509-4F26-A50F-5CCF46130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43"/>
            <a:ext cx="12192000" cy="68421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974449-C270-439E-B0A3-8A31974F451A}"/>
              </a:ext>
            </a:extLst>
          </p:cNvPr>
          <p:cNvSpPr txBox="1"/>
          <p:nvPr/>
        </p:nvSpPr>
        <p:spPr>
          <a:xfrm>
            <a:off x="5480684" y="4659575"/>
            <a:ext cx="6543676" cy="1979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54000" algn="just">
              <a:lnSpc>
                <a:spcPct val="125000"/>
              </a:lnSpc>
            </a:pPr>
            <a:r>
              <a:rPr lang="ru-RU" sz="2000" b="1" dirty="0">
                <a:solidFill>
                  <a:srgbClr val="FFFF00"/>
                </a:solidFill>
                <a:effectLst/>
                <a:highlight>
                  <a:srgbClr val="000000"/>
                </a:highlight>
                <a:latin typeface="Times New Roman" panose="02020603050405020304" pitchFamily="18" charset="0"/>
                <a:ea typeface="Arial" panose="020B0604020202020204" pitchFamily="34" charset="0"/>
              </a:rPr>
              <a:t>В 1781 г. экспорт составлял уже 23,7 млн рублей против 17,9 млн рублей импорта. Российские торговые суда начали плавать и в Средиземном море. Благодаря политике протекционизма в 1786 г. экспорт страны составил 67,7 млн руб., а импорт — 41,9 млн руб.</a:t>
            </a:r>
            <a:endParaRPr lang="ru-RU" sz="2000" b="1" dirty="0">
              <a:solidFill>
                <a:srgbClr val="FFFF00"/>
              </a:solidFill>
              <a:effectLst/>
              <a:highlight>
                <a:srgbClr val="000000"/>
              </a:highlight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879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65D2AE0-B7CF-4F59-B598-7F83356C5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884168"/>
            <a:ext cx="6400801" cy="397383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CB97620-3E85-4212-AD46-BC5F1FFC4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788" y="-20912"/>
            <a:ext cx="5567619" cy="687891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733F03-35A7-4B56-B1B5-CEC54A4B9B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0"/>
            <a:ext cx="6400801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676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EC51A8F-8F5D-4E4A-B276-9832CEBB7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3100"/>
            <a:ext cx="5646420" cy="4914899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A606284-E2DF-473B-9EFC-B0A6EDFC1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694" y="0"/>
            <a:ext cx="6506306" cy="422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139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11B043-5A53-4E1A-9A45-F77ED1611B95}"/>
              </a:ext>
            </a:extLst>
          </p:cNvPr>
          <p:cNvSpPr txBox="1"/>
          <p:nvPr/>
        </p:nvSpPr>
        <p:spPr>
          <a:xfrm>
            <a:off x="3049905" y="3105834"/>
            <a:ext cx="60921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ourier New" panose="02070309020205020404" pitchFamily="49" charset="0"/>
              </a:rPr>
              <a:t>Конец!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201897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CD47D92-9CF9-4026-8D3D-212231DD0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09" y="707886"/>
            <a:ext cx="10203181" cy="6164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ACE1A2-1D71-4974-B718-4CD466E290D9}"/>
              </a:ext>
            </a:extLst>
          </p:cNvPr>
          <p:cNvSpPr txBox="1"/>
          <p:nvPr/>
        </p:nvSpPr>
        <p:spPr>
          <a:xfrm>
            <a:off x="2611755" y="0"/>
            <a:ext cx="609219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40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Эпоха Петра I Великого 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213759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D3796D-50AF-4B8F-9D02-891C5A0F0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54"/>
            <a:ext cx="12192000" cy="685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612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1DFB740-0731-4992-90AC-36F043EB5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225" y="22860"/>
            <a:ext cx="3914775" cy="19812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1DC735-79CB-4CB6-BA0C-0A000D339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7" y="41909"/>
            <a:ext cx="4139565" cy="203470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AB51F17-5ED8-4902-9CF4-3C2C0D710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12" y="2547064"/>
            <a:ext cx="4137660" cy="18383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0EBD8C8-F17C-4ED9-86D7-8FB529BE3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0510" y="1579748"/>
            <a:ext cx="4139565" cy="205121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E0597C7-99C5-47A3-AB00-26A331F1E4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0510" y="3630967"/>
            <a:ext cx="4256569" cy="224940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9227AD2-2B56-4135-AE87-2A64D8160C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6417" y="2383833"/>
            <a:ext cx="3974937" cy="189602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41133C1-56C9-41BD-B50B-F78BB004B1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10447" y="4812372"/>
            <a:ext cx="3920068" cy="2066723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8CB85A4-3A54-458F-8004-346833B5C8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4874300"/>
            <a:ext cx="3968840" cy="195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90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7F80F24-1CB5-47EE-A7F6-E6436AC83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33850" cy="6829425"/>
          </a:xfrm>
          <a:prstGeom prst="rect">
            <a:avLst/>
          </a:prstGeom>
        </p:spPr>
      </p:pic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2068831E-1E85-4707-A319-CCC4707944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028130"/>
              </p:ext>
            </p:extLst>
          </p:nvPr>
        </p:nvGraphicFramePr>
        <p:xfrm>
          <a:off x="4133850" y="857796"/>
          <a:ext cx="7962908" cy="3302725"/>
        </p:xfrm>
        <a:graphic>
          <a:graphicData uri="http://schemas.openxmlformats.org/drawingml/2006/table">
            <a:tbl>
              <a:tblPr/>
              <a:tblGrid>
                <a:gridCol w="1161256">
                  <a:extLst>
                    <a:ext uri="{9D8B030D-6E8A-4147-A177-3AD203B41FA5}">
                      <a16:colId xmlns:a16="http://schemas.microsoft.com/office/drawing/2014/main" val="3819060928"/>
                    </a:ext>
                  </a:extLst>
                </a:gridCol>
                <a:gridCol w="663576">
                  <a:extLst>
                    <a:ext uri="{9D8B030D-6E8A-4147-A177-3AD203B41FA5}">
                      <a16:colId xmlns:a16="http://schemas.microsoft.com/office/drawing/2014/main" val="2831653567"/>
                    </a:ext>
                  </a:extLst>
                </a:gridCol>
                <a:gridCol w="663576">
                  <a:extLst>
                    <a:ext uri="{9D8B030D-6E8A-4147-A177-3AD203B41FA5}">
                      <a16:colId xmlns:a16="http://schemas.microsoft.com/office/drawing/2014/main" val="368673214"/>
                    </a:ext>
                  </a:extLst>
                </a:gridCol>
                <a:gridCol w="663576">
                  <a:extLst>
                    <a:ext uri="{9D8B030D-6E8A-4147-A177-3AD203B41FA5}">
                      <a16:colId xmlns:a16="http://schemas.microsoft.com/office/drawing/2014/main" val="3316967496"/>
                    </a:ext>
                  </a:extLst>
                </a:gridCol>
                <a:gridCol w="663576">
                  <a:extLst>
                    <a:ext uri="{9D8B030D-6E8A-4147-A177-3AD203B41FA5}">
                      <a16:colId xmlns:a16="http://schemas.microsoft.com/office/drawing/2014/main" val="2150860825"/>
                    </a:ext>
                  </a:extLst>
                </a:gridCol>
                <a:gridCol w="663576">
                  <a:extLst>
                    <a:ext uri="{9D8B030D-6E8A-4147-A177-3AD203B41FA5}">
                      <a16:colId xmlns:a16="http://schemas.microsoft.com/office/drawing/2014/main" val="1652401646"/>
                    </a:ext>
                  </a:extLst>
                </a:gridCol>
                <a:gridCol w="663576">
                  <a:extLst>
                    <a:ext uri="{9D8B030D-6E8A-4147-A177-3AD203B41FA5}">
                      <a16:colId xmlns:a16="http://schemas.microsoft.com/office/drawing/2014/main" val="4124703372"/>
                    </a:ext>
                  </a:extLst>
                </a:gridCol>
                <a:gridCol w="663576">
                  <a:extLst>
                    <a:ext uri="{9D8B030D-6E8A-4147-A177-3AD203B41FA5}">
                      <a16:colId xmlns:a16="http://schemas.microsoft.com/office/drawing/2014/main" val="147695155"/>
                    </a:ext>
                  </a:extLst>
                </a:gridCol>
                <a:gridCol w="663576">
                  <a:extLst>
                    <a:ext uri="{9D8B030D-6E8A-4147-A177-3AD203B41FA5}">
                      <a16:colId xmlns:a16="http://schemas.microsoft.com/office/drawing/2014/main" val="3406291551"/>
                    </a:ext>
                  </a:extLst>
                </a:gridCol>
                <a:gridCol w="663576">
                  <a:extLst>
                    <a:ext uri="{9D8B030D-6E8A-4147-A177-3AD203B41FA5}">
                      <a16:colId xmlns:a16="http://schemas.microsoft.com/office/drawing/2014/main" val="996933808"/>
                    </a:ext>
                  </a:extLst>
                </a:gridCol>
                <a:gridCol w="829468">
                  <a:extLst>
                    <a:ext uri="{9D8B030D-6E8A-4147-A177-3AD203B41FA5}">
                      <a16:colId xmlns:a16="http://schemas.microsoft.com/office/drawing/2014/main" val="1387894210"/>
                    </a:ext>
                  </a:extLst>
                </a:gridCol>
              </a:tblGrid>
              <a:tr h="825681">
                <a:tc>
                  <a:txBody>
                    <a:bodyPr/>
                    <a:lstStyle/>
                    <a:p>
                      <a:pPr algn="ctr" fontAlgn="t"/>
                      <a:br>
                        <a:rPr lang="ru-RU" b="0">
                          <a:effectLst/>
                        </a:rPr>
                      </a:b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1701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1702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1703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1704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1705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1706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1707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1708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1709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Всего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086694"/>
                  </a:ext>
                </a:extLst>
              </a:tr>
              <a:tr h="471818"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Приход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2,86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3,15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2,73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2,49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2,64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2,52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2,41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 dirty="0">
                          <a:effectLst/>
                        </a:rPr>
                        <a:t>2,02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2,76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23,58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2620575"/>
                  </a:ext>
                </a:extLst>
              </a:tr>
              <a:tr h="471818"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Расход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2,25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2,47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3,34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3,24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3,34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2,71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2,45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2,22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2,70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24,72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224209"/>
                  </a:ext>
                </a:extLst>
              </a:tr>
              <a:tr h="1533408">
                <a:tc>
                  <a:txBody>
                    <a:bodyPr/>
                    <a:lstStyle/>
                    <a:p>
                      <a:pPr algn="ctr" fontAlgn="t"/>
                      <a:r>
                        <a:rPr lang="ru-RU" b="1">
                          <a:solidFill>
                            <a:srgbClr val="222222"/>
                          </a:solidFill>
                          <a:effectLst/>
                        </a:rPr>
                        <a:t>Дефицит / профицит</a:t>
                      </a:r>
                      <a:endParaRPr lang="ru-RU" b="0"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0,61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0,68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0,61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0,75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0,70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0,19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0,04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0,20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>
                          <a:effectLst/>
                        </a:rPr>
                        <a:t>0,06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b="0" dirty="0">
                          <a:effectLst/>
                        </a:rPr>
                        <a:t>1,14</a:t>
                      </a:r>
                    </a:p>
                  </a:txBody>
                  <a:tcPr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985952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1FBCF5BD-B0DB-4FD3-B03B-A9C47E7537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3850" y="77024"/>
            <a:ext cx="7962904" cy="9233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Доходы государственного бюджета России в 1701-1709 годах в миллионах рублей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4FB96A-55BB-498E-8C9F-C6AF88D7C0AB}"/>
              </a:ext>
            </a:extLst>
          </p:cNvPr>
          <p:cNvSpPr txBox="1"/>
          <p:nvPr/>
        </p:nvSpPr>
        <p:spPr>
          <a:xfrm>
            <a:off x="4133850" y="4160521"/>
            <a:ext cx="796290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Из данной таблицы видно, что с 1703 года российский государственный бюджет по 1708 год был дефицитным. Скорее всего это было вызвано дорогостоящей Северной войной, которую вела Россия со Швецией за выход к Балтийскому морю. В этой же книге, П.Н. Милюков (стр. 175) приводит и расходы государственного бюджета за эти годы. Привожу их в том виде, в котором они даны в книге: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821873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77C0CFEE-D1AD-40C6-A976-B1CA07F0FF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082291"/>
              </p:ext>
            </p:extLst>
          </p:nvPr>
        </p:nvGraphicFramePr>
        <p:xfrm>
          <a:off x="1" y="1143000"/>
          <a:ext cx="11864338" cy="5726170"/>
        </p:xfrm>
        <a:graphic>
          <a:graphicData uri="http://schemas.openxmlformats.org/drawingml/2006/table">
            <a:tbl>
              <a:tblPr/>
              <a:tblGrid>
                <a:gridCol w="2322075">
                  <a:extLst>
                    <a:ext uri="{9D8B030D-6E8A-4147-A177-3AD203B41FA5}">
                      <a16:colId xmlns:a16="http://schemas.microsoft.com/office/drawing/2014/main" val="4229463294"/>
                    </a:ext>
                  </a:extLst>
                </a:gridCol>
                <a:gridCol w="1197318">
                  <a:extLst>
                    <a:ext uri="{9D8B030D-6E8A-4147-A177-3AD203B41FA5}">
                      <a16:colId xmlns:a16="http://schemas.microsoft.com/office/drawing/2014/main" val="523029122"/>
                    </a:ext>
                  </a:extLst>
                </a:gridCol>
                <a:gridCol w="1197318">
                  <a:extLst>
                    <a:ext uri="{9D8B030D-6E8A-4147-A177-3AD203B41FA5}">
                      <a16:colId xmlns:a16="http://schemas.microsoft.com/office/drawing/2014/main" val="3450526781"/>
                    </a:ext>
                  </a:extLst>
                </a:gridCol>
                <a:gridCol w="1197318">
                  <a:extLst>
                    <a:ext uri="{9D8B030D-6E8A-4147-A177-3AD203B41FA5}">
                      <a16:colId xmlns:a16="http://schemas.microsoft.com/office/drawing/2014/main" val="3426676308"/>
                    </a:ext>
                  </a:extLst>
                </a:gridCol>
                <a:gridCol w="1197318">
                  <a:extLst>
                    <a:ext uri="{9D8B030D-6E8A-4147-A177-3AD203B41FA5}">
                      <a16:colId xmlns:a16="http://schemas.microsoft.com/office/drawing/2014/main" val="98507444"/>
                    </a:ext>
                  </a:extLst>
                </a:gridCol>
                <a:gridCol w="1197318">
                  <a:extLst>
                    <a:ext uri="{9D8B030D-6E8A-4147-A177-3AD203B41FA5}">
                      <a16:colId xmlns:a16="http://schemas.microsoft.com/office/drawing/2014/main" val="4179203685"/>
                    </a:ext>
                  </a:extLst>
                </a:gridCol>
                <a:gridCol w="1197318">
                  <a:extLst>
                    <a:ext uri="{9D8B030D-6E8A-4147-A177-3AD203B41FA5}">
                      <a16:colId xmlns:a16="http://schemas.microsoft.com/office/drawing/2014/main" val="3934633953"/>
                    </a:ext>
                  </a:extLst>
                </a:gridCol>
                <a:gridCol w="1197318">
                  <a:extLst>
                    <a:ext uri="{9D8B030D-6E8A-4147-A177-3AD203B41FA5}">
                      <a16:colId xmlns:a16="http://schemas.microsoft.com/office/drawing/2014/main" val="2758621170"/>
                    </a:ext>
                  </a:extLst>
                </a:gridCol>
                <a:gridCol w="1161037">
                  <a:extLst>
                    <a:ext uri="{9D8B030D-6E8A-4147-A177-3AD203B41FA5}">
                      <a16:colId xmlns:a16="http://schemas.microsoft.com/office/drawing/2014/main" val="67213998"/>
                    </a:ext>
                  </a:extLst>
                </a:gridCol>
              </a:tblGrid>
              <a:tr h="529579">
                <a:tc>
                  <a:txBody>
                    <a:bodyPr/>
                    <a:lstStyle/>
                    <a:p>
                      <a:pPr algn="ctr" fontAlgn="t"/>
                      <a:br>
                        <a:rPr lang="ru-RU" sz="1600" b="0" dirty="0">
                          <a:effectLst/>
                        </a:rPr>
                      </a:br>
                      <a:endParaRPr lang="ru-RU" sz="1600" b="0" dirty="0">
                        <a:effectLst/>
                      </a:endParaRP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 dirty="0">
                          <a:solidFill>
                            <a:srgbClr val="222222"/>
                          </a:solidFill>
                          <a:effectLst/>
                        </a:rPr>
                        <a:t>1701</a:t>
                      </a:r>
                      <a:endParaRPr lang="ru-RU" sz="1600" b="0" dirty="0">
                        <a:effectLst/>
                      </a:endParaRP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>
                          <a:solidFill>
                            <a:srgbClr val="222222"/>
                          </a:solidFill>
                          <a:effectLst/>
                        </a:rPr>
                        <a:t>1702</a:t>
                      </a:r>
                      <a:endParaRPr lang="ru-RU" sz="1600" b="0">
                        <a:effectLst/>
                      </a:endParaRP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>
                          <a:solidFill>
                            <a:srgbClr val="222222"/>
                          </a:solidFill>
                          <a:effectLst/>
                        </a:rPr>
                        <a:t>1703</a:t>
                      </a:r>
                      <a:endParaRPr lang="ru-RU" sz="1600" b="0">
                        <a:effectLst/>
                      </a:endParaRP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>
                          <a:solidFill>
                            <a:srgbClr val="222222"/>
                          </a:solidFill>
                          <a:effectLst/>
                        </a:rPr>
                        <a:t>1704</a:t>
                      </a:r>
                      <a:endParaRPr lang="ru-RU" sz="1600" b="0">
                        <a:effectLst/>
                      </a:endParaRP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>
                          <a:solidFill>
                            <a:srgbClr val="222222"/>
                          </a:solidFill>
                          <a:effectLst/>
                        </a:rPr>
                        <a:t>1705</a:t>
                      </a:r>
                      <a:endParaRPr lang="ru-RU" sz="1600" b="0">
                        <a:effectLst/>
                      </a:endParaRP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>
                          <a:solidFill>
                            <a:srgbClr val="222222"/>
                          </a:solidFill>
                          <a:effectLst/>
                        </a:rPr>
                        <a:t>1706</a:t>
                      </a:r>
                      <a:endParaRPr lang="ru-RU" sz="1600" b="0">
                        <a:effectLst/>
                      </a:endParaRP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>
                          <a:solidFill>
                            <a:srgbClr val="222222"/>
                          </a:solidFill>
                          <a:effectLst/>
                        </a:rPr>
                        <a:t>1707</a:t>
                      </a:r>
                      <a:endParaRPr lang="ru-RU" sz="1600" b="0">
                        <a:effectLst/>
                      </a:endParaRP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>
                          <a:solidFill>
                            <a:srgbClr val="222222"/>
                          </a:solidFill>
                          <a:effectLst/>
                        </a:rPr>
                        <a:t>1708</a:t>
                      </a:r>
                      <a:endParaRPr lang="ru-RU" sz="1600" b="0">
                        <a:effectLst/>
                      </a:endParaRP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3431281"/>
                  </a:ext>
                </a:extLst>
              </a:tr>
              <a:tr h="651372">
                <a:tc rowSpan="2"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Военные расходы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1839,6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1868,0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2572,1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2685,7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3204,5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2187,9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1997,7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1822,7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502916"/>
                  </a:ext>
                </a:extLst>
              </a:tr>
              <a:tr h="66279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81,6%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76,5%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76,9%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82,9%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95,9%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80,6%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81,7%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82%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0862253"/>
                  </a:ext>
                </a:extLst>
              </a:tr>
              <a:tr h="529579">
                <a:tc rowSpan="2"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Расходы по финансовым операциям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88,6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142,4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196,0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89,3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?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199,3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59,6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106,1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948549"/>
                  </a:ext>
                </a:extLst>
              </a:tr>
              <a:tr h="407787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3,9%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5,7%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5,9%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2,7%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?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7,3%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2,4%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4,7%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632287"/>
                  </a:ext>
                </a:extLst>
              </a:tr>
              <a:tr h="529579">
                <a:tc rowSpan="2"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Дворцовые расходы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96,8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123,6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118,5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152,3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105,9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47,3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36,2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67,9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130391"/>
                  </a:ext>
                </a:extLst>
              </a:tr>
              <a:tr h="407787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4,3%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5%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3,5%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4,7%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3,2%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1,7%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1,4%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3%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3689338"/>
                  </a:ext>
                </a:extLst>
              </a:tr>
              <a:tr h="529579">
                <a:tc rowSpan="2"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Дипломатия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45,7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64,6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102,0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75,0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?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19,5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42,0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58,9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358781"/>
                  </a:ext>
                </a:extLst>
              </a:tr>
              <a:tr h="407787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2,0%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2,6%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3%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2,3%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-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0,7%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1,7%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2,6%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721122"/>
                  </a:ext>
                </a:extLst>
              </a:tr>
              <a:tr h="529579">
                <a:tc rowSpan="2"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Прочие расходы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179,3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271,4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351,4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237,7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-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256,0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314,5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164,4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300733"/>
                  </a:ext>
                </a:extLst>
              </a:tr>
              <a:tr h="52957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8%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11%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10,5%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7,3%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-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9,4%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12,8%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7,4%</a:t>
                      </a:r>
                    </a:p>
                  </a:txBody>
                  <a:tcPr marL="53065" marR="53065" marT="26533" marB="26533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308070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E3B2BE58-0B10-463C-84B2-F2E28E40B0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1" y="55892"/>
            <a:ext cx="12184379" cy="9233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Таблица 2.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Расходы государственного бюджета России в 1701-1708 годах в миллионах рублей и процентах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2167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D6E329BC-959D-42A6-AEEB-B139203E8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016400"/>
              </p:ext>
            </p:extLst>
          </p:nvPr>
        </p:nvGraphicFramePr>
        <p:xfrm>
          <a:off x="0" y="884960"/>
          <a:ext cx="12192000" cy="5973040"/>
        </p:xfrm>
        <a:graphic>
          <a:graphicData uri="http://schemas.openxmlformats.org/drawingml/2006/table">
            <a:tbl>
              <a:tblPr/>
              <a:tblGrid>
                <a:gridCol w="6096000">
                  <a:extLst>
                    <a:ext uri="{9D8B030D-6E8A-4147-A177-3AD203B41FA5}">
                      <a16:colId xmlns:a16="http://schemas.microsoft.com/office/drawing/2014/main" val="1106648828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3177340264"/>
                    </a:ext>
                  </a:extLst>
                </a:gridCol>
              </a:tblGrid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 i="1" dirty="0">
                          <a:solidFill>
                            <a:srgbClr val="222222"/>
                          </a:solidFill>
                          <a:effectLst/>
                        </a:rPr>
                        <a:t>Должность (сословие)</a:t>
                      </a:r>
                      <a:endParaRPr lang="ru-RU" sz="1600" b="0" dirty="0">
                        <a:effectLst/>
                      </a:endParaRP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1" i="1">
                          <a:solidFill>
                            <a:srgbClr val="222222"/>
                          </a:solidFill>
                          <a:effectLst/>
                        </a:rPr>
                        <a:t>Оклад (жалованье) в год</a:t>
                      </a:r>
                      <a:endParaRPr lang="ru-RU" sz="1600" b="0">
                        <a:effectLst/>
                      </a:endParaRP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8534047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Полковник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300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384416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Подполковник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150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4611216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Майор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140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664626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Капитан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100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303522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Прапорщик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50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5775079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Подпрапорщик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22 рубля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664738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Рядовые старшего оклада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18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276136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Вахмистр, капрал, рядовой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12 до 18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4849067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Чиновники канцелярии городовых дел в Санкт-Петербурге (1720 год)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36 до 60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2325412"/>
                  </a:ext>
                </a:extLst>
              </a:tr>
              <a:tr h="483053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Квалифицированный ткач и другие квалифицированные работники на суконных мануфактурах в Москве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30 до 60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4558353"/>
                  </a:ext>
                </a:extLst>
              </a:tr>
              <a:tr h="483053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Квалифицированный ткач и другие квалифицированные работники на полотняных и шелковых мануфактурах в Москве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20 до 30 рублей в год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474652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 dirty="0">
                          <a:effectLst/>
                        </a:rPr>
                        <a:t>На всех остальных мануфактурах в Москве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40 до 60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595056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Неквалифицированные работники на московских мануфактурах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8 до 20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0812626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Рабочий в Петербурге на позументной фабрике Миллера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24 до 36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9213666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Рабочий на крахмальной фабрике Чиркина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36 до 42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611954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Мастеровые на кожевенных мануфактурах в Петербурге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36 до 60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48456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Сдельная оплата работников канатных и воскобелильных заведений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От 15 до 30 копеек в день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672040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В Адмиралтействе наемные мастеровые (1716-1718 годы)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>
                          <a:effectLst/>
                        </a:rPr>
                        <a:t>48 рублей в год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255481"/>
                  </a:ext>
                </a:extLst>
              </a:tr>
              <a:tr h="25571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600" b="0">
                          <a:effectLst/>
                        </a:rPr>
                        <a:t>Мастера на всех мануфактурах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600" b="0" dirty="0">
                          <a:effectLst/>
                        </a:rPr>
                        <a:t>От 100 до 200 рублей</a:t>
                      </a:r>
                    </a:p>
                  </a:txBody>
                  <a:tcPr marL="30429" marR="30429" marT="15214" marB="15214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40211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2A68E4B2-5D4D-4875-AD6A-EFF12AC77D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" y="0"/>
            <a:ext cx="11826240" cy="9233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Таблица 3.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1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Доходы граждан России в начале и середине XVIII века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95984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BED37C86-EE48-403A-9817-0DD70CC26A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6800022"/>
              </p:ext>
            </p:extLst>
          </p:nvPr>
        </p:nvGraphicFramePr>
        <p:xfrm>
          <a:off x="0" y="369333"/>
          <a:ext cx="12192000" cy="6623496"/>
        </p:xfrm>
        <a:graphic>
          <a:graphicData uri="http://schemas.openxmlformats.org/drawingml/2006/table">
            <a:tbl>
              <a:tblPr/>
              <a:tblGrid>
                <a:gridCol w="5667632">
                  <a:extLst>
                    <a:ext uri="{9D8B030D-6E8A-4147-A177-3AD203B41FA5}">
                      <a16:colId xmlns:a16="http://schemas.microsoft.com/office/drawing/2014/main" val="3707295100"/>
                    </a:ext>
                  </a:extLst>
                </a:gridCol>
                <a:gridCol w="2965619">
                  <a:extLst>
                    <a:ext uri="{9D8B030D-6E8A-4147-A177-3AD203B41FA5}">
                      <a16:colId xmlns:a16="http://schemas.microsoft.com/office/drawing/2014/main" val="607628655"/>
                    </a:ext>
                  </a:extLst>
                </a:gridCol>
                <a:gridCol w="3558749">
                  <a:extLst>
                    <a:ext uri="{9D8B030D-6E8A-4147-A177-3AD203B41FA5}">
                      <a16:colId xmlns:a16="http://schemas.microsoft.com/office/drawing/2014/main" val="3787067336"/>
                    </a:ext>
                  </a:extLst>
                </a:gridCol>
              </a:tblGrid>
              <a:tr h="356273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1">
                          <a:solidFill>
                            <a:srgbClr val="222222"/>
                          </a:solidFill>
                          <a:effectLst/>
                        </a:rPr>
                        <a:t>Наименование</a:t>
                      </a:r>
                      <a:endParaRPr lang="ru-RU" sz="1400" b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1">
                          <a:solidFill>
                            <a:srgbClr val="222222"/>
                          </a:solidFill>
                          <a:effectLst/>
                        </a:rPr>
                        <a:t>Единица</a:t>
                      </a:r>
                      <a:endParaRPr lang="ru-RU" sz="1400" b="0">
                        <a:effectLst/>
                      </a:endParaRPr>
                    </a:p>
                    <a:p>
                      <a:pPr algn="ctr" fontAlgn="t"/>
                      <a:r>
                        <a:rPr lang="ru-RU" sz="1400" b="1">
                          <a:solidFill>
                            <a:srgbClr val="222222"/>
                          </a:solidFill>
                          <a:effectLst/>
                        </a:rPr>
                        <a:t>измерения</a:t>
                      </a:r>
                      <a:endParaRPr lang="ru-RU" sz="1400" b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1">
                          <a:solidFill>
                            <a:srgbClr val="222222"/>
                          </a:solidFill>
                          <a:effectLst/>
                        </a:rPr>
                        <a:t>Стоимость</a:t>
                      </a:r>
                      <a:endParaRPr lang="ru-RU" sz="1400" b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885509"/>
                  </a:ext>
                </a:extLst>
              </a:tr>
              <a:tr h="356273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1" i="1" dirty="0">
                          <a:solidFill>
                            <a:srgbClr val="222222"/>
                          </a:solidFill>
                          <a:effectLst/>
                        </a:rPr>
                        <a:t>Цены в Санкт-Петербурге в 1730-40-х годах</a:t>
                      </a:r>
                      <a:endParaRPr lang="ru-RU" sz="1400" b="0" dirty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br>
                        <a:rPr lang="ru-RU" sz="1400" b="0">
                          <a:effectLst/>
                        </a:rPr>
                      </a:br>
                      <a:endParaRPr lang="ru-RU" sz="1400" b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br>
                        <a:rPr lang="ru-RU" sz="1400" b="0">
                          <a:effectLst/>
                        </a:rPr>
                      </a:br>
                      <a:endParaRPr lang="ru-RU" sz="1400" b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699975"/>
                  </a:ext>
                </a:extLst>
              </a:tr>
              <a:tr h="196208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Ржаная мука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 (16,38 кг)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27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932222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 dirty="0">
                          <a:effectLst/>
                        </a:rPr>
                        <a:t>Пшеничная мука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40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8469887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Масло животное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рубль 30 коп.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8735113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 dirty="0">
                          <a:effectLst/>
                        </a:rPr>
                        <a:t>Масло конопляное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80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866146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Мясо говядины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80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2091092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Сало, ветчина, свинина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рубль 20 коп.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012849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Сельдь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20-40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400868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Судак, щука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60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895748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Лосось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рубль 20 коп.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869676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Осетрина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рубль 60 коп.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771126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Семга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до 2 рублей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3486214"/>
                  </a:ext>
                </a:extLst>
              </a:tr>
              <a:tr h="196208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Икра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от 1,2 до 2 рублей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379782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Сахар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8 рублей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153983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Кофе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15 рублей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5581266"/>
                  </a:ext>
                </a:extLst>
              </a:tr>
              <a:tr h="356273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1" i="1">
                          <a:solidFill>
                            <a:srgbClr val="222222"/>
                          </a:solidFill>
                          <a:effectLst/>
                        </a:rPr>
                        <a:t>Цены в Екатеринбурге в 1720-1730-е годы</a:t>
                      </a:r>
                      <a:endParaRPr lang="ru-RU" sz="1400" b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br>
                        <a:rPr lang="ru-RU" sz="1400" b="0">
                          <a:effectLst/>
                        </a:rPr>
                      </a:br>
                      <a:endParaRPr lang="ru-RU" sz="1400" b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br>
                        <a:rPr lang="ru-RU" sz="1400" b="0">
                          <a:effectLst/>
                        </a:rPr>
                      </a:br>
                      <a:endParaRPr lang="ru-RU" sz="1400" b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888640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Ржаная мука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5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1017780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Пшеничная мука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10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4134702"/>
                  </a:ext>
                </a:extLst>
              </a:tr>
              <a:tr h="196208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Стоимость пшеничной ручной лучшей муки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40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241878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Свиной окорок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40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01423"/>
                  </a:ext>
                </a:extLst>
              </a:tr>
              <a:tr h="192531">
                <a:tc>
                  <a:txBody>
                    <a:bodyPr/>
                    <a:lstStyle/>
                    <a:p>
                      <a:pPr algn="ctr" fontAlgn="t"/>
                      <a:r>
                        <a:rPr lang="ru-RU" sz="1400" b="0">
                          <a:effectLst/>
                        </a:rPr>
                        <a:t>Свинина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1 пуд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ru-RU" sz="1400" b="0">
                          <a:effectLst/>
                        </a:rPr>
                        <a:t>20-30 копеек</a:t>
                      </a: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5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3658628"/>
                  </a:ext>
                </a:extLst>
              </a:tr>
              <a:tr h="356273">
                <a:tc>
                  <a:txBody>
                    <a:bodyPr/>
                    <a:lstStyle/>
                    <a:p>
                      <a:pPr algn="ctr" fontAlgn="t"/>
                      <a:br>
                        <a:rPr lang="ru-RU" sz="1400" b="0" dirty="0">
                          <a:effectLst/>
                        </a:rPr>
                      </a:br>
                      <a:endParaRPr lang="ru-RU" sz="1400" b="0" dirty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br>
                        <a:rPr lang="ru-RU" sz="1400" b="0">
                          <a:effectLst/>
                        </a:rPr>
                      </a:br>
                      <a:endParaRPr lang="ru-RU" sz="1400" b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br>
                        <a:rPr lang="ru-RU" sz="1400" b="0" dirty="0">
                          <a:effectLst/>
                        </a:rPr>
                      </a:br>
                      <a:endParaRPr lang="ru-RU" sz="1400" b="0" dirty="0">
                        <a:effectLst/>
                      </a:endParaRPr>
                    </a:p>
                  </a:txBody>
                  <a:tcPr marL="37512" marR="37512" marT="18756" marB="18756">
                    <a:lnL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FF5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658632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2D221A2-4BA7-425E-AC38-7ED4199703CA}"/>
              </a:ext>
            </a:extLst>
          </p:cNvPr>
          <p:cNvSpPr txBox="1"/>
          <p:nvPr/>
        </p:nvSpPr>
        <p:spPr>
          <a:xfrm>
            <a:off x="2308860" y="0"/>
            <a:ext cx="62636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r>
              <a:rPr lang="ru-RU" sz="1800" b="1" i="0" kern="1200" baseline="0" dirty="0">
                <a:ln>
                  <a:noFill/>
                </a:ln>
                <a:solidFill>
                  <a:srgbClr val="222222"/>
                </a:solidFill>
                <a:effectLst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Цены в России в первой половине XVIII века</a:t>
            </a:r>
            <a:endParaRPr lang="ru-RU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15698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D7869FB-F9EA-4209-9578-CE9786DAD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628650"/>
            <a:ext cx="11430000" cy="62293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43AF9E-522F-4CF1-AC26-F6E5F71ADC04}"/>
              </a:ext>
            </a:extLst>
          </p:cNvPr>
          <p:cNvSpPr txBox="1"/>
          <p:nvPr/>
        </p:nvSpPr>
        <p:spPr>
          <a:xfrm>
            <a:off x="3049905" y="0"/>
            <a:ext cx="6092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Карта Российской империи на 1725 год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128078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731</Words>
  <Application>Microsoft Office PowerPoint</Application>
  <PresentationFormat>Широкоэкранный</PresentationFormat>
  <Paragraphs>264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Arial</vt:lpstr>
      <vt:lpstr>Bahnschrift SemiLight SemiConde</vt:lpstr>
      <vt:lpstr>Calibri</vt:lpstr>
      <vt:lpstr>Calibri Light</vt:lpstr>
      <vt:lpstr>Courier New</vt:lpstr>
      <vt:lpstr>Open Sans</vt:lpstr>
      <vt:lpstr>Times New Roman</vt:lpstr>
      <vt:lpstr>Тема Office</vt:lpstr>
      <vt:lpstr>Сравнение правления при Петре 1 и Екатерине 2 Направление: экономика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Сравнение правления при Петре 1 и Екатерине 2 Направление: экономика</dc:title>
  <dc:creator>User</dc:creator>
  <cp:lastModifiedBy>User</cp:lastModifiedBy>
  <cp:revision>5</cp:revision>
  <dcterms:created xsi:type="dcterms:W3CDTF">2024-03-06T21:14:12Z</dcterms:created>
  <dcterms:modified xsi:type="dcterms:W3CDTF">2024-03-06T21:55:18Z</dcterms:modified>
</cp:coreProperties>
</file>

<file path=docProps/thumbnail.jpeg>
</file>